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Roboto Light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.fntdata"/><Relationship Id="rId20" Type="http://schemas.openxmlformats.org/officeDocument/2006/relationships/slide" Target="slides/slide15.xml"/><Relationship Id="rId42" Type="http://schemas.openxmlformats.org/officeDocument/2006/relationships/font" Target="fonts/RobotoLight-boldItalic.fntdata"/><Relationship Id="rId41" Type="http://schemas.openxmlformats.org/officeDocument/2006/relationships/font" Target="fonts/RobotoLight-italic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6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19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RobotoLigh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a85bd6ac8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a85bd6ac8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a85bd6ac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a85bd6a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995de181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995de181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a433add8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a433add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995de181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995de181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a85bd6ac8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a85bd6ac8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a85bd6ac8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a85bd6ac8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995de181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995de181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a85bd6ac8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a85bd6ac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a85bd6ac8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a85bd6ac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995de181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995de181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a85bd6ac8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a85bd6ac8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a433add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a433add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a433add8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a433add8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a433add8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a433add8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a433add8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a433add8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a85bd6ac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a85bd6a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a85bd6ac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a85bd6ac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a85bd6ac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a85bd6ac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a85bd6ac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a85bd6ac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a85bd6ac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a85bd6ac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a85bd6ac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a85bd6ac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a433add8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a433add8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9a85bd6ac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9a85bd6ac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a85bd6ac8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a85bd6ac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995de181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995de181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a85bd6ac8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a85bd6ac8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a85bd6ac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a85bd6ac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7431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700"/>
              <a:t>EURO 2024 </a:t>
            </a:r>
            <a:r>
              <a:rPr lang="fr" sz="4700"/>
              <a:t>Prediction</a:t>
            </a:r>
            <a:endParaRPr sz="47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5279100" y="3505875"/>
            <a:ext cx="3553200" cy="1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r" sz="2180">
                <a:solidFill>
                  <a:schemeClr val="lt1"/>
                </a:solidFill>
              </a:rPr>
              <a:t>FROEHLICH Marc</a:t>
            </a:r>
            <a:endParaRPr sz="218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r" sz="2180">
                <a:solidFill>
                  <a:schemeClr val="lt1"/>
                </a:solidFill>
              </a:rPr>
              <a:t>MIRANDA André</a:t>
            </a:r>
            <a:endParaRPr sz="218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fr" sz="2180">
                <a:solidFill>
                  <a:schemeClr val="lt1"/>
                </a:solidFill>
              </a:rPr>
              <a:t>PETIT-DANGEON Jeanne</a:t>
            </a:r>
            <a:endParaRPr sz="218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50" y="327875"/>
            <a:ext cx="7063025" cy="44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Creating variables useful to our predictions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65"/>
              <a:buChar char="●"/>
            </a:pPr>
            <a:r>
              <a:rPr lang="fr" sz="1765">
                <a:solidFill>
                  <a:schemeClr val="accent1"/>
                </a:solidFill>
              </a:rPr>
              <a:t>Goal difference (difference between all the goals scored and conceded)</a:t>
            </a:r>
            <a:endParaRPr sz="1765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565">
              <a:solidFill>
                <a:schemeClr val="accent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5"/>
              <a:buChar char="●"/>
            </a:pPr>
            <a:r>
              <a:rPr lang="fr" sz="1765">
                <a:solidFill>
                  <a:schemeClr val="accent1"/>
                </a:solidFill>
              </a:rPr>
              <a:t>Number of clean sheets for each country</a:t>
            </a:r>
            <a:endParaRPr sz="1765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565">
              <a:solidFill>
                <a:schemeClr val="accent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5"/>
              <a:buChar char="●"/>
            </a:pPr>
            <a:r>
              <a:rPr lang="fr" sz="1765">
                <a:solidFill>
                  <a:schemeClr val="accent1"/>
                </a:solidFill>
              </a:rPr>
              <a:t>Points per game by country</a:t>
            </a:r>
            <a:endParaRPr sz="1765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565">
              <a:solidFill>
                <a:schemeClr val="accent1"/>
              </a:solidFill>
            </a:endParaRPr>
          </a:p>
          <a:p>
            <a:pPr indent="-34067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65"/>
              <a:buChar char="●"/>
            </a:pPr>
            <a:r>
              <a:rPr lang="fr" sz="1765">
                <a:solidFill>
                  <a:schemeClr val="accent1"/>
                </a:solidFill>
              </a:rPr>
              <a:t>Top scorer per country (keeping the 5% best, filtering out own goals and keeping penalties)</a:t>
            </a:r>
            <a:endParaRPr sz="1765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/>
              <a:t>Feature Engineering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4572000" y="250500"/>
            <a:ext cx="4166400" cy="46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Variables for regression</a:t>
            </a:r>
            <a:endParaRPr sz="23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●"/>
            </a:pPr>
            <a:r>
              <a:rPr lang="fr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Team quality</a:t>
            </a:r>
            <a:endParaRPr sz="2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○"/>
            </a:pPr>
            <a:r>
              <a:rPr lang="fr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PPG</a:t>
            </a:r>
            <a:endParaRPr sz="2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○"/>
            </a:pPr>
            <a:r>
              <a:rPr lang="fr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Goal Difference</a:t>
            </a:r>
            <a:endParaRPr sz="2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●"/>
            </a:pPr>
            <a:r>
              <a:rPr lang="fr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Team attributes</a:t>
            </a:r>
            <a:endParaRPr sz="2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○"/>
            </a:pPr>
            <a:r>
              <a:rPr lang="fr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Clean sheets</a:t>
            </a:r>
            <a:endParaRPr sz="2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●"/>
            </a:pPr>
            <a:r>
              <a:rPr lang="fr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Player qualities</a:t>
            </a:r>
            <a:endParaRPr sz="2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○"/>
            </a:pPr>
            <a:r>
              <a:rPr lang="fr"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NB of top Goalscorers</a:t>
            </a:r>
            <a:endParaRPr sz="2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analysis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8412"/>
            <a:ext cx="4352700" cy="398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"/>
              <a:t>Data Splitting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f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80% of the data for training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</a:pPr>
            <a:r>
              <a:rPr lang="fr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20% of the data for testing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Model Training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The </a:t>
            </a:r>
            <a:r>
              <a:rPr lang="fr"/>
              <a:t>data frame</a:t>
            </a:r>
            <a:r>
              <a:rPr lang="fr"/>
              <a:t> used for training is a modified version of the </a:t>
            </a:r>
            <a:r>
              <a:rPr lang="fr"/>
              <a:t>original</a:t>
            </a:r>
            <a:r>
              <a:rPr lang="fr"/>
              <a:t> “results.csv” database.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It only features the explanatory variable and its regressors 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5 109 observations of 5 variables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10787" l="23697" r="47085" t="70906"/>
          <a:stretch/>
        </p:blipFill>
        <p:spPr>
          <a:xfrm>
            <a:off x="4401450" y="2413250"/>
            <a:ext cx="4409626" cy="1726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"/>
              <a:t>Model Selection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 sz="1800"/>
              <a:t>Test accuracy to determine the best model</a:t>
            </a:r>
            <a:r>
              <a:rPr lang="fr"/>
              <a:t> 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1"/>
                </a:solidFill>
              </a:rPr>
              <a:t>Candidates :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fr" sz="1800">
                <a:solidFill>
                  <a:schemeClr val="accent1"/>
                </a:solidFill>
              </a:rPr>
              <a:t>KNN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fr" sz="1800">
                <a:solidFill>
                  <a:schemeClr val="accent1"/>
                </a:solidFill>
              </a:rPr>
              <a:t>Decision Trees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fr" sz="1800">
                <a:solidFill>
                  <a:schemeClr val="accent1"/>
                </a:solidFill>
              </a:rPr>
              <a:t>Random Forest</a:t>
            </a:r>
            <a:endParaRPr sz="18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fr" sz="1800">
                <a:solidFill>
                  <a:schemeClr val="accent1"/>
                </a:solidFill>
              </a:rPr>
              <a:t>Logistic Regression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"/>
              <a:t>Model Selection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6059" r="0" t="0"/>
          <a:stretch/>
        </p:blipFill>
        <p:spPr>
          <a:xfrm>
            <a:off x="4391300" y="1368600"/>
            <a:ext cx="4529075" cy="24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"/>
              <a:t>Model </a:t>
            </a:r>
            <a:r>
              <a:rPr lang="fr"/>
              <a:t>Selection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 sz="2000"/>
              <a:t>Logistic model</a:t>
            </a:r>
            <a:endParaRPr sz="2000"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4320000" y="2206650"/>
            <a:ext cx="48240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</a:rPr>
              <a:t>win = PPG_diff + GD_diff + Top_Scorers_diff + CS_diff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"/>
              <a:t>Model Selection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 sz="2000"/>
              <a:t>Logistic model</a:t>
            </a:r>
            <a:endParaRPr sz="2000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775" y="576650"/>
            <a:ext cx="4735126" cy="39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859375"/>
            <a:ext cx="8520600" cy="3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77">
                <a:latin typeface="Roboto"/>
                <a:ea typeface="Roboto"/>
                <a:cs typeface="Roboto"/>
                <a:sym typeface="Roboto"/>
              </a:rPr>
              <a:t>Creating a football predictor for EURO 2024 : </a:t>
            </a:r>
            <a:endParaRPr b="1" sz="2777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77">
                <a:latin typeface="Roboto"/>
                <a:ea typeface="Roboto"/>
                <a:cs typeface="Roboto"/>
                <a:sym typeface="Roboto"/>
              </a:rPr>
              <a:t> </a:t>
            </a:r>
            <a:endParaRPr sz="2777">
              <a:latin typeface="Roboto"/>
              <a:ea typeface="Roboto"/>
              <a:cs typeface="Roboto"/>
              <a:sym typeface="Roboto"/>
            </a:endParaRPr>
          </a:p>
          <a:p>
            <a:pPr indent="-40498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78"/>
              <a:buFont typeface="Roboto"/>
              <a:buChar char="◆"/>
            </a:pPr>
            <a:r>
              <a:rPr lang="fr" sz="2777">
                <a:latin typeface="Roboto"/>
                <a:ea typeface="Roboto"/>
                <a:cs typeface="Roboto"/>
                <a:sym typeface="Roboto"/>
              </a:rPr>
              <a:t>Using historical football data</a:t>
            </a:r>
            <a:endParaRPr sz="2777">
              <a:latin typeface="Roboto"/>
              <a:ea typeface="Roboto"/>
              <a:cs typeface="Roboto"/>
              <a:sym typeface="Roboto"/>
            </a:endParaRPr>
          </a:p>
          <a:p>
            <a:pPr indent="-40498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78"/>
              <a:buFont typeface="Roboto"/>
              <a:buChar char="◆"/>
            </a:pPr>
            <a:r>
              <a:rPr lang="fr" sz="2777">
                <a:latin typeface="Roboto"/>
                <a:ea typeface="Roboto"/>
                <a:cs typeface="Roboto"/>
                <a:sym typeface="Roboto"/>
              </a:rPr>
              <a:t>Using a supervised learning model that can predict match outcomes (win or loss/draw) </a:t>
            </a:r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"/>
              <a:t>Model Selection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 sz="2000"/>
              <a:t>Logistic model</a:t>
            </a:r>
            <a:endParaRPr sz="2000"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350" y="795588"/>
            <a:ext cx="4572000" cy="35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0" y="500925"/>
            <a:ext cx="42999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/>
              <a:t>Accuracy Improvement</a:t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4644675" y="500925"/>
            <a:ext cx="4166400" cy="45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fr" sz="2000">
                <a:solidFill>
                  <a:schemeClr val="accent1"/>
                </a:solidFill>
              </a:rPr>
              <a:t>Outliers</a:t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fr" sz="2000">
                <a:solidFill>
                  <a:schemeClr val="accent1"/>
                </a:solidFill>
              </a:rPr>
              <a:t>Hyperparameter tuning</a:t>
            </a:r>
            <a:endParaRPr sz="2000">
              <a:solidFill>
                <a:schemeClr val="accen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</a:pPr>
            <a:r>
              <a:rPr lang="fr" sz="2000">
                <a:solidFill>
                  <a:schemeClr val="accent1"/>
                </a:solidFill>
              </a:rPr>
              <a:t>L1 and L2 yield the same results</a:t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fr" sz="2000">
                <a:solidFill>
                  <a:schemeClr val="accent1"/>
                </a:solidFill>
              </a:rPr>
              <a:t>Model doesn’t reach 70% test accuracy. Why?</a:t>
            </a:r>
            <a:endParaRPr sz="2000">
              <a:solidFill>
                <a:schemeClr val="accen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</a:pPr>
            <a:r>
              <a:rPr lang="fr" sz="2000">
                <a:solidFill>
                  <a:schemeClr val="accent1"/>
                </a:solidFill>
              </a:rPr>
              <a:t>Regressor choice</a:t>
            </a:r>
            <a:endParaRPr sz="2000">
              <a:solidFill>
                <a:schemeClr val="accen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</a:pPr>
            <a:r>
              <a:rPr lang="fr" sz="2000">
                <a:solidFill>
                  <a:schemeClr val="accent1"/>
                </a:solidFill>
              </a:rPr>
              <a:t>No H2H indicators</a:t>
            </a:r>
            <a:endParaRPr sz="2000">
              <a:solidFill>
                <a:schemeClr val="accen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</a:pPr>
            <a:r>
              <a:rPr lang="fr" sz="2000">
                <a:solidFill>
                  <a:schemeClr val="accent1"/>
                </a:solidFill>
              </a:rPr>
              <a:t>Randomness of football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/>
              <a:t>Prediction and Deployment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4644675" y="500925"/>
            <a:ext cx="4499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accent1"/>
                </a:solidFill>
              </a:rPr>
              <a:t>Data frame for predictions</a:t>
            </a: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fr" sz="1500">
                <a:solidFill>
                  <a:schemeClr val="accent1"/>
                </a:solidFill>
              </a:rPr>
              <a:t>265 observations</a:t>
            </a: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fr" sz="1500">
                <a:solidFill>
                  <a:schemeClr val="accent1"/>
                </a:solidFill>
              </a:rPr>
              <a:t>7 variables</a:t>
            </a: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fr" sz="1500">
                <a:solidFill>
                  <a:schemeClr val="accent1"/>
                </a:solidFill>
              </a:rPr>
              <a:t>merged with the training table for predictions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125" y="1675122"/>
            <a:ext cx="4824873" cy="289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Tournament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944"/>
              <a:t>https://euro2024-foot.net/uefa/simulation-pronostics-excel</a:t>
            </a:r>
            <a:endParaRPr sz="944"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799" y="257437"/>
            <a:ext cx="3706498" cy="462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Group</a:t>
            </a:r>
            <a:r>
              <a:rPr lang="fr"/>
              <a:t> Phase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4644675" y="500925"/>
            <a:ext cx="19662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GROUP A 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1) Belgium 9 points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2) Italy 6 points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3) Germany 3 points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4) Wales 0 points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GROUPE B 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1) Portugal 9 points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2) Finland 6 points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3) Scotland 3 points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4) Slovenia 0 point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GROUPE C 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1) France 9 points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2) England 6 points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3) Austria 3 points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4) Poland 0 point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6610875" y="500925"/>
            <a:ext cx="2194200" cy="4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GROUP D 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1) Croatia 9 points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2) Turkey 6 points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3) Switzerland 3 points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4) Czech Republic 0 point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GROUP 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1) Netherlands 9 points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2) Spain 6 points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3) Romania 3 points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4) Albania 0 point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GROUP F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1) Denmark 9 points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2) Serbia 6 points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3) Hungary 3 points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latin typeface="Roboto"/>
                <a:ea typeface="Roboto"/>
                <a:cs typeface="Roboto"/>
                <a:sym typeface="Roboto"/>
              </a:rPr>
              <a:t>4) Iceland 0 point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Round of 8</a:t>
            </a:r>
            <a:endParaRPr sz="4200"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Italy</a:t>
            </a:r>
            <a:r>
              <a:rPr b="1"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Finland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Belgium - </a:t>
            </a:r>
            <a:r>
              <a:rPr b="1" lang="fr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England</a:t>
            </a:r>
            <a:endParaRPr b="1" sz="2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France</a:t>
            </a:r>
            <a:r>
              <a:rPr b="1"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Switzerland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Portugal</a:t>
            </a:r>
            <a:r>
              <a:rPr b="1"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Germany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Turkey - </a:t>
            </a:r>
            <a:r>
              <a:rPr b="1" lang="fr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Spain</a:t>
            </a:r>
            <a:endParaRPr b="1" sz="2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Denmark</a:t>
            </a:r>
            <a:r>
              <a:rPr b="1"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Austria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Croatia - </a:t>
            </a:r>
            <a:r>
              <a:rPr b="1" lang="fr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Serbia</a:t>
            </a:r>
            <a:endParaRPr b="1" sz="24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Netherland</a:t>
            </a:r>
            <a:r>
              <a:rPr b="1"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Scotland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</a:t>
            </a:r>
            <a:r>
              <a:rPr lang="fr"/>
              <a:t>uarter-final</a:t>
            </a:r>
            <a:endParaRPr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Spain- </a:t>
            </a:r>
            <a:r>
              <a:rPr b="1" lang="fr" sz="2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Denmark</a:t>
            </a:r>
            <a:endParaRPr b="1" sz="26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France</a:t>
            </a:r>
            <a:r>
              <a:rPr b="1" lang="fr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Italy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Portugal - </a:t>
            </a:r>
            <a:r>
              <a:rPr b="1" lang="fr" sz="2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England</a:t>
            </a:r>
            <a:endParaRPr b="1" sz="26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Serbia - </a:t>
            </a:r>
            <a:r>
              <a:rPr b="1" lang="fr" sz="2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Netherland</a:t>
            </a:r>
            <a:endParaRPr b="1" sz="26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</a:t>
            </a:r>
            <a:r>
              <a:rPr lang="fr"/>
              <a:t>emi-final 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England</a:t>
            </a:r>
            <a:r>
              <a:rPr b="1" lang="fr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Denmark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Netherlands - </a:t>
            </a:r>
            <a:r>
              <a:rPr b="1" lang="fr" sz="2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France</a:t>
            </a:r>
            <a:endParaRPr b="1" sz="26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Winner : France</a:t>
            </a:r>
            <a:endParaRPr/>
          </a:p>
        </p:txBody>
      </p:sp>
      <p:sp>
        <p:nvSpPr>
          <p:cNvPr id="229" name="Google Shape;229;p40"/>
          <p:cNvSpPr txBox="1"/>
          <p:nvPr>
            <p:ph idx="1" type="body"/>
          </p:nvPr>
        </p:nvSpPr>
        <p:spPr>
          <a:xfrm>
            <a:off x="4783575" y="3141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England-</a:t>
            </a:r>
            <a:r>
              <a:rPr b="1" lang="fr" sz="2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France</a:t>
            </a:r>
            <a:endParaRPr b="1" sz="26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75" y="2043175"/>
            <a:ext cx="4166400" cy="257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0"/>
          <p:cNvPicPr preferRelativeResize="0"/>
          <p:nvPr/>
        </p:nvPicPr>
        <p:blipFill rotWithShape="1">
          <a:blip r:embed="rId4">
            <a:alphaModFix/>
          </a:blip>
          <a:srcRect b="6182" l="0" r="0" t="0"/>
          <a:stretch/>
        </p:blipFill>
        <p:spPr>
          <a:xfrm>
            <a:off x="4565750" y="2043175"/>
            <a:ext cx="4384225" cy="25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239050" y="19305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Thank you for your attention !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586950" y="467075"/>
            <a:ext cx="79701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Summary </a:t>
            </a:r>
            <a:endParaRPr b="1"/>
          </a:p>
        </p:txBody>
      </p:sp>
      <p:sp>
        <p:nvSpPr>
          <p:cNvPr id="76" name="Google Shape;76;p15"/>
          <p:cNvSpPr txBox="1"/>
          <p:nvPr/>
        </p:nvSpPr>
        <p:spPr>
          <a:xfrm>
            <a:off x="1063000" y="1541500"/>
            <a:ext cx="65238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"/>
              <a:buChar char="●"/>
            </a:pPr>
            <a:r>
              <a:rPr lang="fr" sz="2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Data treatment</a:t>
            </a:r>
            <a:endParaRPr sz="2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"/>
              <a:buChar char="●"/>
            </a:pPr>
            <a:r>
              <a:rPr lang="fr" sz="2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Model </a:t>
            </a:r>
            <a:endParaRPr sz="2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Roboto"/>
              <a:buChar char="●"/>
            </a:pPr>
            <a:r>
              <a:rPr lang="fr" sz="23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Predictions </a:t>
            </a:r>
            <a:endParaRPr sz="23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/>
              <a:t>Data Collection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4648" lvl="0" marL="457200" rtl="0" algn="l">
              <a:lnSpc>
                <a:spcPct val="10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43"/>
              <a:buChar char="➔"/>
            </a:pPr>
            <a:r>
              <a:rPr lang="fr" sz="2142">
                <a:solidFill>
                  <a:schemeClr val="accent1"/>
                </a:solidFill>
                <a:highlight>
                  <a:srgbClr val="FFFFFF"/>
                </a:highlight>
              </a:rPr>
              <a:t>Data from </a:t>
            </a:r>
            <a:r>
              <a:rPr lang="fr" sz="2142" u="sng">
                <a:solidFill>
                  <a:schemeClr val="accent1"/>
                </a:solidFill>
                <a:highlight>
                  <a:srgbClr val="FFFFFF"/>
                </a:highlight>
              </a:rPr>
              <a:t>kaggle.com</a:t>
            </a:r>
            <a:endParaRPr sz="2142" u="sng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2222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142" u="sng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64648" lvl="0" marL="457200" rtl="0" algn="l">
              <a:lnSpc>
                <a:spcPct val="102222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43"/>
              <a:buFont typeface="Roboto Light"/>
              <a:buChar char="➔"/>
            </a:pPr>
            <a:r>
              <a:rPr lang="fr" sz="2142">
                <a:solidFill>
                  <a:schemeClr val="accent1"/>
                </a:solidFill>
                <a:highlight>
                  <a:srgbClr val="FFFFFF"/>
                </a:highlight>
              </a:rPr>
              <a:t>Source : “</a:t>
            </a:r>
            <a:r>
              <a:rPr i="1" lang="fr" sz="2142">
                <a:solidFill>
                  <a:schemeClr val="accent1"/>
                </a:solidFill>
                <a:highlight>
                  <a:srgbClr val="FFFFFF"/>
                </a:highlight>
              </a:rPr>
              <a:t>International football results from 1872 to 2023</a:t>
            </a:r>
            <a:r>
              <a:rPr lang="fr" sz="2142">
                <a:solidFill>
                  <a:schemeClr val="accent1"/>
                </a:solidFill>
                <a:highlight>
                  <a:srgbClr val="FFFFFF"/>
                </a:highlight>
              </a:rPr>
              <a:t>” (By Matt Jürisoo)</a:t>
            </a:r>
            <a:endParaRPr sz="2142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2222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142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6464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43"/>
              <a:buChar char="➔"/>
            </a:pPr>
            <a:r>
              <a:rPr lang="fr" sz="2142">
                <a:solidFill>
                  <a:schemeClr val="accent1"/>
                </a:solidFill>
              </a:rPr>
              <a:t>3 different databases :</a:t>
            </a:r>
            <a:endParaRPr sz="2142">
              <a:solidFill>
                <a:schemeClr val="accent1"/>
              </a:solidFill>
            </a:endParaRPr>
          </a:p>
          <a:p>
            <a:pPr indent="-35290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8"/>
              <a:buChar char="◆"/>
            </a:pPr>
            <a:r>
              <a:rPr lang="fr" sz="1957">
                <a:solidFill>
                  <a:schemeClr val="accent1"/>
                </a:solidFill>
              </a:rPr>
              <a:t>results.csv</a:t>
            </a:r>
            <a:endParaRPr sz="1957">
              <a:solidFill>
                <a:schemeClr val="accent1"/>
              </a:solidFill>
            </a:endParaRPr>
          </a:p>
          <a:p>
            <a:pPr indent="-35290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8"/>
              <a:buChar char="◆"/>
            </a:pPr>
            <a:r>
              <a:rPr lang="fr" sz="1957">
                <a:solidFill>
                  <a:schemeClr val="accent1"/>
                </a:solidFill>
              </a:rPr>
              <a:t>goalscorers.csv</a:t>
            </a:r>
            <a:endParaRPr sz="1957">
              <a:solidFill>
                <a:schemeClr val="accent1"/>
              </a:solidFill>
            </a:endParaRPr>
          </a:p>
          <a:p>
            <a:pPr indent="-35290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58"/>
              <a:buChar char="◆"/>
            </a:pPr>
            <a:r>
              <a:rPr lang="fr" sz="1957">
                <a:solidFill>
                  <a:schemeClr val="accent1"/>
                </a:solidFill>
              </a:rPr>
              <a:t>shootouts.csv (not used for the model)</a:t>
            </a:r>
            <a:endParaRPr sz="121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"/>
              <a:t>Data Collection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 sz="2000"/>
              <a:t>results.csv</a:t>
            </a:r>
            <a:endParaRPr sz="2000"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644675" y="384675"/>
            <a:ext cx="44073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fr" sz="1900">
                <a:solidFill>
                  <a:schemeClr val="accent1"/>
                </a:solidFill>
              </a:rPr>
              <a:t>45 100 observations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fr" sz="1900">
                <a:solidFill>
                  <a:schemeClr val="accent1"/>
                </a:solidFill>
              </a:rPr>
              <a:t>Football matches and results from 30/11/1872 until 23/10/2023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fr" sz="1900">
                <a:solidFill>
                  <a:schemeClr val="accent1"/>
                </a:solidFill>
              </a:rPr>
              <a:t>9 variables</a:t>
            </a:r>
            <a:endParaRPr sz="19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fr" sz="1600">
                <a:solidFill>
                  <a:schemeClr val="accent1"/>
                </a:solidFill>
              </a:rPr>
              <a:t>Date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fr" sz="1600">
                <a:solidFill>
                  <a:schemeClr val="accent1"/>
                </a:solidFill>
              </a:rPr>
              <a:t>home_team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fr" sz="1600">
                <a:solidFill>
                  <a:schemeClr val="accent1"/>
                </a:solidFill>
              </a:rPr>
              <a:t>away_team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fr" sz="1600">
                <a:solidFill>
                  <a:schemeClr val="accent1"/>
                </a:solidFill>
              </a:rPr>
              <a:t>home_score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fr" sz="1600">
                <a:solidFill>
                  <a:schemeClr val="accent1"/>
                </a:solidFill>
              </a:rPr>
              <a:t>away_score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fr" sz="1600">
                <a:solidFill>
                  <a:schemeClr val="accent1"/>
                </a:solidFill>
              </a:rPr>
              <a:t>tournament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fr" sz="1600">
                <a:solidFill>
                  <a:schemeClr val="accent1"/>
                </a:solidFill>
              </a:rPr>
              <a:t>country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fr" sz="1600">
                <a:solidFill>
                  <a:schemeClr val="accent1"/>
                </a:solidFill>
              </a:rPr>
              <a:t>city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fr" sz="1600">
                <a:solidFill>
                  <a:schemeClr val="accent1"/>
                </a:solidFill>
              </a:rPr>
              <a:t>neutral</a:t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fr"/>
              <a:t>Data Collection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 sz="2000"/>
              <a:t>goalscorers</a:t>
            </a:r>
            <a:r>
              <a:rPr lang="fr" sz="2000"/>
              <a:t>.csv</a:t>
            </a:r>
            <a:endParaRPr sz="2000"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478175" y="442775"/>
            <a:ext cx="4499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Roboto Light"/>
              <a:buChar char="●"/>
            </a:pPr>
            <a:r>
              <a:rPr lang="fr" sz="1900">
                <a:solidFill>
                  <a:schemeClr val="accent1"/>
                </a:solidFill>
              </a:rPr>
              <a:t>41 113 Observations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fr" sz="1900">
                <a:solidFill>
                  <a:schemeClr val="accent1"/>
                </a:solidFill>
              </a:rPr>
              <a:t>Football matches and scorers from </a:t>
            </a:r>
            <a:r>
              <a:rPr lang="fr" sz="1900">
                <a:solidFill>
                  <a:srgbClr val="000000"/>
                </a:solidFill>
                <a:highlight>
                  <a:srgbClr val="FFFFFF"/>
                </a:highlight>
              </a:rPr>
              <a:t>02/07/1916 </a:t>
            </a:r>
            <a:r>
              <a:rPr lang="fr" sz="1900">
                <a:solidFill>
                  <a:schemeClr val="accent1"/>
                </a:solidFill>
              </a:rPr>
              <a:t> until 23/10/2023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</a:pPr>
            <a:r>
              <a:rPr lang="fr" sz="1900">
                <a:solidFill>
                  <a:schemeClr val="accent1"/>
                </a:solidFill>
              </a:rPr>
              <a:t>8 variables :</a:t>
            </a:r>
            <a:endParaRPr sz="19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○"/>
            </a:pPr>
            <a:r>
              <a:rPr lang="fr" sz="1700">
                <a:solidFill>
                  <a:schemeClr val="accent1"/>
                </a:solidFill>
              </a:rPr>
              <a:t>Date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○"/>
            </a:pPr>
            <a:r>
              <a:rPr lang="fr" sz="1700">
                <a:solidFill>
                  <a:schemeClr val="accent1"/>
                </a:solidFill>
              </a:rPr>
              <a:t>home_team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○"/>
            </a:pPr>
            <a:r>
              <a:rPr lang="fr" sz="1700">
                <a:solidFill>
                  <a:schemeClr val="accent1"/>
                </a:solidFill>
              </a:rPr>
              <a:t>away_team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○"/>
            </a:pPr>
            <a:r>
              <a:rPr lang="fr" sz="1700">
                <a:solidFill>
                  <a:schemeClr val="accent1"/>
                </a:solidFill>
              </a:rPr>
              <a:t>team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○"/>
            </a:pPr>
            <a:r>
              <a:rPr lang="fr" sz="1700">
                <a:solidFill>
                  <a:schemeClr val="accent1"/>
                </a:solidFill>
              </a:rPr>
              <a:t>scorer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○"/>
            </a:pPr>
            <a:r>
              <a:rPr lang="fr" sz="1700">
                <a:solidFill>
                  <a:schemeClr val="accent1"/>
                </a:solidFill>
              </a:rPr>
              <a:t>minute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○"/>
            </a:pPr>
            <a:r>
              <a:rPr lang="fr" sz="1700">
                <a:solidFill>
                  <a:schemeClr val="accent1"/>
                </a:solidFill>
              </a:rPr>
              <a:t>own_goal</a:t>
            </a:r>
            <a:endParaRPr sz="1700">
              <a:solidFill>
                <a:schemeClr val="accent1"/>
              </a:solidFill>
            </a:endParaRPr>
          </a:p>
          <a:p>
            <a:pPr indent="-33655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○"/>
            </a:pPr>
            <a:r>
              <a:rPr lang="fr" sz="1700">
                <a:solidFill>
                  <a:schemeClr val="accent1"/>
                </a:solidFill>
              </a:rPr>
              <a:t>penalty</a:t>
            </a:r>
            <a:endParaRPr sz="17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/>
              <a:t>Data Preprocessing</a:t>
            </a:r>
            <a:r>
              <a:rPr lang="f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351200" y="522450"/>
            <a:ext cx="47928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</a:pPr>
            <a:r>
              <a:rPr lang="fr" sz="20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fr" sz="20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leaning, preprocessing, and preparing the data for modeling</a:t>
            </a:r>
            <a:endParaRPr sz="20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</a:pPr>
            <a:r>
              <a:rPr lang="fr" sz="20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Handling missing values, encoding categorical variables, and normalizing or scaling numerical features</a:t>
            </a:r>
            <a:endParaRPr sz="20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</a:pPr>
            <a:r>
              <a:rPr lang="fr" sz="20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 target variable that represents the match outcomes (e.g., “win” or “loss”).</a:t>
            </a:r>
            <a:endParaRPr sz="20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fr"/>
              <a:t>Data Preprocessing</a:t>
            </a:r>
            <a:r>
              <a:rPr lang="f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351200" y="522450"/>
            <a:ext cx="47928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➔"/>
            </a:pPr>
            <a:r>
              <a:rPr lang="fr" sz="2000">
                <a:solidFill>
                  <a:schemeClr val="accent1"/>
                </a:solidFill>
              </a:rPr>
              <a:t>Filter from 2018 to keep the data as updated as possible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➔"/>
            </a:pPr>
            <a:r>
              <a:rPr lang="fr" sz="2000">
                <a:solidFill>
                  <a:schemeClr val="accent1"/>
                </a:solidFill>
              </a:rPr>
              <a:t>Using all countries in the dataset to train the model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➔"/>
            </a:pPr>
            <a:r>
              <a:rPr lang="fr" sz="2000">
                <a:solidFill>
                  <a:schemeClr val="accent1"/>
                </a:solidFill>
              </a:rPr>
              <a:t>Predictions done only for countries in the Union des Associations Européennes de Football (UEFA) Euro 2024 candidates</a:t>
            </a:r>
            <a:endParaRPr sz="2000">
              <a:solidFill>
                <a:schemeClr val="accen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➔"/>
            </a:pPr>
            <a:r>
              <a:rPr lang="fr" sz="2000">
                <a:solidFill>
                  <a:schemeClr val="accent1"/>
                </a:solidFill>
              </a:rPr>
              <a:t>Target variable : win</a:t>
            </a:r>
            <a:endParaRPr sz="2000">
              <a:solidFill>
                <a:schemeClr val="accent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◆"/>
            </a:pPr>
            <a:r>
              <a:rPr lang="fr" sz="20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Assembling draw and defeat VS wins</a:t>
            </a:r>
            <a:endParaRPr sz="20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399" y="284063"/>
            <a:ext cx="5903201" cy="45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